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310498cf91_0_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310498cf9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310498cf91_0_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310498cf9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310498cf91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310498cf9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310498cf91_0_8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310498cf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1d205f9c3a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1d205f9c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d2c15e14f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1d2c15e1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1d2c15e14f_1_1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1d2c15e14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d2c15e14f_1_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1d2c15e14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d2c15e14f_1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d2c15e14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d322d957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d322d95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9e31df72d_1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9e31df72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d2c15e14f_2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d2c15e14f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d2c15e14f_0_1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d2c15e14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1d2c15e14f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1d2c15e14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d2c15e14f_2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d2c15e14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d2c15e14f_2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1d2c15e14f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1d2c15e14f_1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1d2c15e14f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d2c15e14f_1_1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d2c15e14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1d2c15e14f_0_2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1d2c15e14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1d2c15e14f_0_4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1d2c15e14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d322d92d5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d322d92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d2c15e14f_0_46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d2c15e14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310498cf91_0_2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310498cf91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310498cf91_0_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310498cf9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310498cf91_0_2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310498cf9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10498cf91_0_2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10498cf9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2c15e14f_1_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2c15e14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6.png"/><Relationship Id="rId10" Type="http://schemas.openxmlformats.org/officeDocument/2006/relationships/image" Target="../media/image41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60.png"/><Relationship Id="rId7" Type="http://schemas.openxmlformats.org/officeDocument/2006/relationships/image" Target="../media/image39.png"/><Relationship Id="rId8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35.png"/><Relationship Id="rId5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50.png"/><Relationship Id="rId5" Type="http://schemas.openxmlformats.org/officeDocument/2006/relationships/image" Target="../media/image62.png"/><Relationship Id="rId6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7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7.png"/><Relationship Id="rId13" Type="http://schemas.openxmlformats.org/officeDocument/2006/relationships/image" Target="../media/image18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0" y="1511400"/>
            <a:ext cx="9144000" cy="191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10"/>
              <a:t>Are physics-math-based iteration methods </a:t>
            </a:r>
            <a:endParaRPr b="1" sz="30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10"/>
              <a:t>and physics-informed neural network methods </a:t>
            </a:r>
            <a:endParaRPr b="1" sz="30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10"/>
              <a:t>in static magnetic field calculation </a:t>
            </a:r>
            <a:endParaRPr b="1" sz="301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10"/>
              <a:t>more different or more similar?</a:t>
            </a:r>
            <a:endParaRPr b="1" sz="301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-50" y="4098425"/>
            <a:ext cx="91440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</a:rPr>
              <a:t>Mingyu Jeon</a:t>
            </a:r>
            <a:r>
              <a:rPr baseline="30000" lang="en" sz="2500">
                <a:solidFill>
                  <a:schemeClr val="dk1"/>
                </a:solidFill>
              </a:rPr>
              <a:t>2</a:t>
            </a:r>
            <a:r>
              <a:rPr lang="en" sz="2500">
                <a:solidFill>
                  <a:schemeClr val="dk1"/>
                </a:solidFill>
              </a:rPr>
              <a:t>, </a:t>
            </a:r>
            <a:r>
              <a:rPr lang="en" sz="2500">
                <a:solidFill>
                  <a:schemeClr val="dk1"/>
                </a:solidFill>
              </a:rPr>
              <a:t>G. S. Choe</a:t>
            </a:r>
            <a:r>
              <a:rPr baseline="30000" lang="en" sz="2500">
                <a:solidFill>
                  <a:schemeClr val="dk1"/>
                </a:solidFill>
              </a:rPr>
              <a:t>1,2</a:t>
            </a:r>
            <a:r>
              <a:rPr lang="en" sz="2500">
                <a:solidFill>
                  <a:schemeClr val="dk1"/>
                </a:solidFill>
              </a:rPr>
              <a:t>, Sibaek Yi</a:t>
            </a:r>
            <a:r>
              <a:rPr baseline="30000" lang="en" sz="2500">
                <a:solidFill>
                  <a:schemeClr val="dk1"/>
                </a:solidFill>
              </a:rPr>
              <a:t>2</a:t>
            </a:r>
            <a:r>
              <a:rPr lang="en" sz="2500">
                <a:solidFill>
                  <a:schemeClr val="dk1"/>
                </a:solidFill>
              </a:rPr>
              <a:t>, Minseon Lee</a:t>
            </a:r>
            <a:r>
              <a:rPr baseline="30000" lang="en" sz="2500">
                <a:solidFill>
                  <a:schemeClr val="dk1"/>
                </a:solidFill>
              </a:rPr>
              <a:t>1</a:t>
            </a:r>
            <a:endParaRPr baseline="30000"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500">
                <a:solidFill>
                  <a:schemeClr val="dk1"/>
                </a:solidFill>
              </a:rPr>
              <a:t>1</a:t>
            </a:r>
            <a:r>
              <a:rPr lang="en" sz="2200">
                <a:solidFill>
                  <a:schemeClr val="dk1"/>
                </a:solidFill>
              </a:rPr>
              <a:t>School of Space Research, Kyung Hee University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" sz="2200">
                <a:solidFill>
                  <a:schemeClr val="dk1"/>
                </a:solidFill>
              </a:rPr>
              <a:t>2</a:t>
            </a:r>
            <a:r>
              <a:rPr lang="en" sz="2200">
                <a:solidFill>
                  <a:schemeClr val="dk1"/>
                </a:solidFill>
              </a:rPr>
              <a:t>Department of Astronomy and Space Science, Kyung Hee University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PINNs for Force-Free Fields</a:t>
            </a:r>
            <a:endParaRPr b="1"/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24525"/>
            <a:ext cx="8839204" cy="500226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Jarolim et al. 2022</a:t>
            </a:r>
            <a:endParaRPr sz="1500"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Forward problem and Inverse problem</a:t>
            </a:r>
            <a:endParaRPr b="1"/>
          </a:p>
        </p:txBody>
      </p:sp>
      <p:pic>
        <p:nvPicPr>
          <p:cNvPr descr="{&quot;backgroundColorModified&quot;:false,&quot;aid&quot;:null,&quot;code&quot;:&quot;\\begin{align*}\n{\\dfrac{\\partial u}{\\partial t}+\\lambda _{1}u\\dfrac{\\partial u}{\\partial x}-\\lambda_{2}\\dfrac{\\partial^{2}u}{\\partial x^{2}}}&amp;={0}\t\n\\end{align*}&quot;,&quot;id&quot;:&quot;6&quot;,&quot;backgroundColor&quot;:&quot;#FFFFFF&quot;,&quot;font&quot;:{&quot;family&quot;:&quot;Arial&quot;,&quot;color&quot;:&quot;#000000&quot;,&quot;size&quot;:27},&quot;type&quot;:&quot;align*&quot;,&quot;ts&quot;:1681895221472,&quot;cs&quot;:&quot;Ul0KrJDqogHZpnBiFA2nbA==&quot;,&quot;size&quot;:{&quot;width&quot;:501,&quot;height&quot;:95.5}}"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350" y="1652775"/>
            <a:ext cx="6956741" cy="1326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family&quot;:&quot;Arial&quot;,&quot;size&quot;:29.5,&quot;color&quot;:&quot;#000000&quot;},&quot;code&quot;:&quot;\\begin{gather*}\n{\\text{What}\\;\\text{is}\\;u?\\,\\quad\\implies\\quad\\text{Forward}\\;\\text{problem}}\t\n\\end{gather*}&quot;,&quot;type&quot;:&quot;gather*&quot;,&quot;backgroundColor&quot;:&quot;#FFFFFF&quot;,&quot;id&quot;:&quot;8&quot;,&quot;ts&quot;:1681895507817,&quot;cs&quot;:&quot;NtZr7HryGssJnzeU5jItag==&quot;,&quot;size&quot;:{&quot;width&quot;:797.078811023622,&quot;height&quot;:42.01575433070865}}"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6074" y="4124050"/>
            <a:ext cx="7592176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aid&quot;:null,&quot;code&quot;:&quot;\\begin{gather*}\n{\\text{What}\\;\\text{are}\\;\\lambda_{1},\\,\\lambda_{2}?\\,\\quad\\implies\\quad\\text{Inverse}\\;\\text{problem}}\t\n\\end{gather*}&quot;,&quot;backgroundColorModified&quot;:false,&quot;type&quot;:&quot;gather*&quot;,&quot;id&quot;:&quot;8&quot;,&quot;font&quot;:{&quot;size&quot;:29.5,&quot;family&quot;:&quot;Arial&quot;,&quot;color&quot;:&quot;#000000&quot;},&quot;ts&quot;:1681895487395,&quot;cs&quot;:&quot;Xt/L74iUF71/i92R6aVL/w==&quot;,&quot;size&quot;:{&quot;width&quot;:889,&quot;height&quot;:42}}" id="164" name="Google Shape;1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662" y="5067978"/>
            <a:ext cx="8467725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Inverse problem</a:t>
            </a:r>
            <a:endParaRPr b="1"/>
          </a:p>
        </p:txBody>
      </p:sp>
      <p:sp>
        <p:nvSpPr>
          <p:cNvPr id="171" name="Google Shape;171;p24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Raissi et al. 2019</a:t>
            </a:r>
            <a:endParaRPr sz="1500"/>
          </a:p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{&quot;backgroundColorModified&quot;:false,&quot;aid&quot;:null,&quot;code&quot;:&quot;\\begin{align*}\n{\\dfrac{\\partial u}{\\partial t}+\\lambda _{1}u\\dfrac{\\partial u}{\\partial x}-\\lambda_{2}\\dfrac{\\partial^{2}u}{\\partial x^{2}}}&amp;={0}\t\n\\end{align*}&quot;,&quot;id&quot;:&quot;6&quot;,&quot;backgroundColor&quot;:&quot;#FFFFFF&quot;,&quot;font&quot;:{&quot;family&quot;:&quot;Arial&quot;,&quot;color&quot;:&quot;#000000&quot;,&quot;size&quot;:27},&quot;type&quot;:&quot;align*&quot;,&quot;ts&quot;:1681895221472,&quot;cs&quot;:&quot;Ul0KrJDqogHZpnBiFA2nbA==&quot;,&quot;size&quot;:{&quot;width&quot;:501,&quot;height&quot;:95.5}}"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500" y="924525"/>
            <a:ext cx="6956751" cy="13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700" y="2556037"/>
            <a:ext cx="8848589" cy="124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50" y="3872500"/>
            <a:ext cx="8029701" cy="266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Two Elements of PINNs</a:t>
            </a:r>
            <a:endParaRPr b="1" sz="3000"/>
          </a:p>
        </p:txBody>
      </p:sp>
      <p:sp>
        <p:nvSpPr>
          <p:cNvPr id="181" name="Google Shape;181;p25"/>
          <p:cNvSpPr txBox="1"/>
          <p:nvPr/>
        </p:nvSpPr>
        <p:spPr>
          <a:xfrm>
            <a:off x="206600" y="724563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Numerical methods with automatic differentiation</a:t>
            </a:r>
            <a:endParaRPr sz="2500"/>
          </a:p>
        </p:txBody>
      </p:sp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/>
          </a:blip>
          <a:srcRect b="3410" l="0" r="0" t="3401"/>
          <a:stretch/>
        </p:blipFill>
        <p:spPr>
          <a:xfrm>
            <a:off x="1035950" y="1293975"/>
            <a:ext cx="6873999" cy="216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4575" y="4212000"/>
            <a:ext cx="6964659" cy="224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/>
        </p:nvSpPr>
        <p:spPr>
          <a:xfrm>
            <a:off x="136450" y="3590938"/>
            <a:ext cx="8520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Machine learning techniques with physical constraints</a:t>
            </a:r>
            <a:endParaRPr sz="2500"/>
          </a:p>
        </p:txBody>
      </p:sp>
      <p:sp>
        <p:nvSpPr>
          <p:cNvPr id="185" name="Google Shape;185;p25"/>
          <p:cNvSpPr txBox="1"/>
          <p:nvPr/>
        </p:nvSpPr>
        <p:spPr>
          <a:xfrm>
            <a:off x="429250" y="61368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Karniadakis et al. 2021</a:t>
            </a:r>
            <a:endParaRPr sz="1500"/>
          </a:p>
        </p:txBody>
      </p:sp>
      <p:sp>
        <p:nvSpPr>
          <p:cNvPr id="186" name="Google Shape;186;p25"/>
          <p:cNvSpPr txBox="1"/>
          <p:nvPr/>
        </p:nvSpPr>
        <p:spPr>
          <a:xfrm>
            <a:off x="423200" y="31242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Baydin</a:t>
            </a:r>
            <a:r>
              <a:rPr lang="en" sz="1500"/>
              <a:t> et al. 2018</a:t>
            </a:r>
            <a:endParaRPr sz="1500"/>
          </a:p>
        </p:txBody>
      </p:sp>
      <p:sp>
        <p:nvSpPr>
          <p:cNvPr id="187" name="Google Shape;187;p25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000"/>
              <a:t>Conclusion</a:t>
            </a:r>
            <a:endParaRPr b="1" sz="3000"/>
          </a:p>
        </p:txBody>
      </p:sp>
      <p:sp>
        <p:nvSpPr>
          <p:cNvPr id="193" name="Google Shape;193;p26"/>
          <p:cNvSpPr txBox="1"/>
          <p:nvPr/>
        </p:nvSpPr>
        <p:spPr>
          <a:xfrm>
            <a:off x="0" y="912200"/>
            <a:ext cx="8874900" cy="58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Recently, </a:t>
            </a:r>
            <a:r>
              <a:rPr b="1" lang="en" sz="2300">
                <a:solidFill>
                  <a:schemeClr val="dk1"/>
                </a:solidFill>
              </a:rPr>
              <a:t>physics-informed neural networks (PINNs)</a:t>
            </a:r>
            <a:r>
              <a:rPr lang="en" sz="2300">
                <a:solidFill>
                  <a:schemeClr val="dk1"/>
                </a:solidFill>
              </a:rPr>
              <a:t> are proposed as another method to find </a:t>
            </a:r>
            <a:r>
              <a:rPr b="1" lang="en" sz="2300">
                <a:solidFill>
                  <a:schemeClr val="dk1"/>
                </a:solidFill>
              </a:rPr>
              <a:t>numerical solutions of differential equations</a:t>
            </a:r>
            <a:r>
              <a:rPr lang="en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 overall strategy of PINNs is not quite different from that of traditional numerical methods in that both methods pursue paths </a:t>
            </a:r>
            <a:r>
              <a:rPr b="1" lang="en" sz="2300">
                <a:solidFill>
                  <a:schemeClr val="dk1"/>
                </a:solidFill>
              </a:rPr>
              <a:t>leading to extrema in </a:t>
            </a:r>
            <a:r>
              <a:rPr b="1" lang="en" sz="2300">
                <a:solidFill>
                  <a:schemeClr val="dk1"/>
                </a:solidFill>
              </a:rPr>
              <a:t>certain</a:t>
            </a:r>
            <a:r>
              <a:rPr b="1" lang="en" sz="2300">
                <a:solidFill>
                  <a:schemeClr val="dk1"/>
                </a:solidFill>
              </a:rPr>
              <a:t> optimization problems</a:t>
            </a:r>
            <a:r>
              <a:rPr lang="en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" sz="2300">
                <a:solidFill>
                  <a:schemeClr val="dk1"/>
                </a:solidFill>
              </a:rPr>
              <a:t>The</a:t>
            </a:r>
            <a:r>
              <a:rPr lang="en" sz="2300">
                <a:solidFill>
                  <a:schemeClr val="dk1"/>
                </a:solidFill>
              </a:rPr>
              <a:t> crux of PINNs is the </a:t>
            </a:r>
            <a:r>
              <a:rPr b="1" lang="en" sz="2300">
                <a:solidFill>
                  <a:schemeClr val="dk1"/>
                </a:solidFill>
              </a:rPr>
              <a:t>automatic </a:t>
            </a:r>
            <a:r>
              <a:rPr b="1" lang="en" sz="2300">
                <a:solidFill>
                  <a:schemeClr val="dk1"/>
                </a:solidFill>
              </a:rPr>
              <a:t>differentiation</a:t>
            </a:r>
            <a:r>
              <a:rPr lang="en" sz="2300">
                <a:solidFill>
                  <a:schemeClr val="dk1"/>
                </a:solidFill>
              </a:rPr>
              <a:t> (algorithmic differentiation), which does not require local differencing of variables, but involves their values at all collocation points.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b="1" lang="en" sz="2300">
                <a:solidFill>
                  <a:schemeClr val="dk1"/>
                </a:solidFill>
              </a:rPr>
              <a:t>PINNs do not "learn" from any provided solutions.</a:t>
            </a:r>
            <a:r>
              <a:rPr lang="en" sz="2300">
                <a:solidFill>
                  <a:schemeClr val="dk1"/>
                </a:solidFill>
              </a:rPr>
              <a:t> The role of the provided data for training in conventional machine learning is taken by boundary and/or initial conditions in PINNs.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/>
        </p:nvSpPr>
        <p:spPr>
          <a:xfrm>
            <a:off x="736200" y="2228400"/>
            <a:ext cx="767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</a:t>
            </a:r>
            <a:endParaRPr sz="7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For Your Attention</a:t>
            </a:r>
            <a:endParaRPr sz="7200"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/>
          <p:nvPr/>
        </p:nvSpPr>
        <p:spPr>
          <a:xfrm>
            <a:off x="146250" y="841875"/>
            <a:ext cx="8851500" cy="400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differentiation (Algorithmic diff.)</a:t>
            </a:r>
            <a:endParaRPr b="1"/>
          </a:p>
        </p:txBody>
      </p:sp>
      <p:grpSp>
        <p:nvGrpSpPr>
          <p:cNvPr id="207" name="Google Shape;207;p28"/>
          <p:cNvGrpSpPr/>
          <p:nvPr/>
        </p:nvGrpSpPr>
        <p:grpSpPr>
          <a:xfrm>
            <a:off x="401592" y="902550"/>
            <a:ext cx="7742018" cy="3779513"/>
            <a:chOff x="401592" y="902550"/>
            <a:chExt cx="7742018" cy="3779513"/>
          </a:xfrm>
        </p:grpSpPr>
        <p:pic>
          <p:nvPicPr>
            <p:cNvPr descr="{&quot;backgroundColorModified&quot;:false,&quot;type&quot;:&quot;$$&quot;,&quot;backgroundColor&quot;:&quot;#FFFFFF&quot;,&quot;aid&quot;:null,&quot;font&quot;:{&quot;size&quot;:18,&quot;family&quot;:&quot;Arial&quot;,&quot;color&quot;:&quot;#000000&quot;},&quot;code&quot;:&quot;$$\\text{Consider}\\;\\text{a}\\;\\text{Function}\\,\\,F:\\,\\mathbb{\\mathbb{R}}^{2}\\to\\,\\mathbb{R},$$&quot;,&quot;id&quot;:&quot;2&quot;,&quot;ts&quot;:1682241722084,&quot;cs&quot;:&quot;TFCCX5/4v2Xe9GRnWTzHDQ==&quot;,&quot;size&quot;:{&quot;width&quot;:412.3333333333333,&quot;height&quot;:30.333333333333332}}" id="208" name="Google Shape;20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600" y="920883"/>
              <a:ext cx="3927475" cy="28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backgroundColorModified&quot;:false,&quot;code&quot;:&quot;$$F\\left(x,\\,y\\right)\\,=\\,3\\left(x+y\\right)^{2}+\\sin\\left(xy\\right).$$&quot;,&quot;font&quot;:{&quot;color&quot;:&quot;#000000&quot;,&quot;size&quot;:18,&quot;family&quot;:&quot;Arial&quot;},&quot;type&quot;:&quot;$$&quot;,&quot;backgroundColor&quot;:&quot;#FFFFFF&quot;,&quot;aid&quot;:null,&quot;id&quot;:&quot;2&quot;,&quot;ts&quot;:1682241700247,&quot;cs&quot;:&quot;Z1zao5Ek4/VoAQQlOEeJbQ==&quot;,&quot;size&quot;:{&quot;width&quot;:379.3333333333334,&quot;height&quot;:34}}" id="209" name="Google Shape;20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30460" y="902550"/>
              <a:ext cx="3613150" cy="3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type&quot;:&quot;$&quot;,&quot;aid&quot;:null,&quot;code&quot;:&quot;$\\text{What}\\;\\text{are}\\;\\dfrac{\\partial F}{\\partial x}\\,\\text{and}\\;\\dfrac{\\partial F}{\\partial y}$&quot;,&quot;backgroundColorModified&quot;:false,&quot;font&quot;:{&quot;family&quot;:&quot;Arial&quot;,&quot;size&quot;:18,&quot;color&quot;:&quot;#000000&quot;},&quot;id&quot;:&quot;2&quot;,&quot;backgroundColor&quot;:&quot;#FFFFFF&quot;,&quot;ts&quot;:1682241778304,&quot;cs&quot;:&quot;GLHlS6p49tYEi5hHih6WgQ==&quot;,&quot;size&quot;:{&quot;width&quot;:276.00000000000006,&quot;height&quot;:64.24999999999999}}" id="210" name="Google Shape;210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01592" y="1497583"/>
              <a:ext cx="2628900" cy="6119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id&quot;:&quot;2&quot;,&quot;type&quot;:&quot;$&quot;,&quot;font&quot;:{&quot;color&quot;:&quot;#000000&quot;,&quot;size&quot;:18,&quot;family&quot;:&quot;Arial&quot;},&quot;code&quot;:&quot;$\\text{for}\\;\\text{specific}\\;\\text{values}\\;\\text{of}\\;x\\,\\text{and}\\;y?$&quot;,&quot;aid&quot;:null,&quot;backgroundColor&quot;:&quot;#FFFFFF&quot;,&quot;backgroundColorModified&quot;:false,&quot;ts&quot;:1682241819441,&quot;cs&quot;:&quot;yHoztJojkQU37EqyqEAO8w==&quot;,&quot;size&quot;:{&quot;width&quot;:351,&quot;height&quot;:25.666666666666668}}" id="211" name="Google Shape;211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11217" y="1681343"/>
              <a:ext cx="3343275" cy="24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id&quot;:&quot;3&quot;,&quot;type&quot;:&quot;lalign*&quot;,&quot;backgroundColor&quot;:&quot;#FFFFFF&quot;,&quot;aid&quot;:null,&quot;backgroundColorModified&quot;:false,&quot;code&quot;:&quot;\\begin{lalign*}\n&amp;{f_{1}\\left(x,\\,y\\right)\\,=\\,x+y,\\,\\qquad f_{4}\\left(x,\\,y\\right)=x\\times y,}\\\\\n&amp;{f_{2}\\left(f_{1}\\right)=f_{1}^{2},\\qquad\\qquad\\,\\,\\,f_{5}\\left(f_{4}\\right)\\,=\\,\\sin f_{4}}\\\\\n&amp;{f_{3}\\left(f_{2}\\right)=3\\times f_{2},}\\\\\n&amp;{\\qquad\\qquad\\qquad f_{6}\\left(f_{3},\\,f_{5}\\right)=f_{3}+f_{5}.}\t\n\\end{lalign*}&quot;,&quot;font&quot;:{&quot;color&quot;:&quot;#000000&quot;,&quot;family&quot;:&quot;Arial&quot;,&quot;size&quot;:14},&quot;ts&quot;:1682242288621,&quot;cs&quot;:&quot;uf9R0ev/BhlIAbAzF7TasQ==&quot;,&quot;size&quot;:{&quot;width&quot;:373,&quot;height&quot;:110.33333333333333}}" id="212" name="Google Shape;212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20338" y="2309175"/>
              <a:ext cx="3552825" cy="1050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backgroundColor&quot;:&quot;#FFFFFF&quot;,&quot;aid&quot;:null,&quot;id&quot;:&quot;4&quot;,&quot;font&quot;:{&quot;family&quot;:&quot;Arial&quot;,&quot;size&quot;:12,&quot;color&quot;:&quot;#000000&quot;},&quot;type&quot;:&quot;$$&quot;,&quot;code&quot;:&quot;$$\\text{Thus,}\\,F\\left(x,\\,y\\right)\\,=\\,f_{6}\\left(f_{3}\\left(f_{2}\\left(f_{1}\\left(x,y\\right)\\right)\\right),f_{5}\\left(f_{4}\\left(x,y\\right)\\right)\\right)\\,\\;\\text{and}$$&quot;,&quot;ts&quot;:1682242069062,&quot;cs&quot;:&quot;MoohcAVrUZ5dFSQKViZ72w==&quot;,&quot;size&quot;:{&quot;width&quot;:432.3333333333333,&quot;height&quot;:19}}" id="213" name="Google Shape;213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1600" y="3506225"/>
              <a:ext cx="6574298" cy="28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code&quot;:&quot;\\begin{align*}\n{\\dfrac{\\partial F}{\\partial x}}&amp;={\\dfrac{\\partial f_{6}}{\\partial f_{3}}\\dfrac{df_{3}}{df_{2}}\\dfrac{df_{2}}{df_{1}}\\dfrac{\\partial f_{1}}{\\partial x}\\,+\\,\\dfrac{\\partial f_{6}}{\\partial f_{5}}\\dfrac{df_{5}}{df_{1}}\\dfrac{\\partial f_{4}}{\\partial x}}\\\\\n{\\,}&amp;={1\\cdot3\\cdot\\left(2f_{1}\\right)\\cdot1+1\\cdot\\left(\\cos f_{4}\\right)\\cdot y=6\\left(x+y\\right)+y\\cos\\left(xy\\right).}\t\n\\end{align*}&quot;,&quot;type&quot;:&quot;align*&quot;,&quot;font&quot;:{&quot;size&quot;:12,&quot;color&quot;:&quot;#000000&quot;,&quot;family&quot;:&quot;Arial&quot;},&quot;id&quot;:&quot;5&quot;,&quot;backgroundColor&quot;:&quot;#FFFFFF&quot;,&quot;aid&quot;:null,&quot;ts&quot;:1682242236895,&quot;cs&quot;:&quot;gNceU3M7UzEvoWYWshEHGw==&quot;,&quot;size&quot;:{&quot;width&quot;:487.5,&quot;height&quot;:67.5}}" id="214" name="Google Shape;214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75038" y="4039125"/>
              <a:ext cx="4643438" cy="6429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{&quot;aid&quot;:null,&quot;id&quot;:&quot;7&quot;,&quot;font&quot;:{&quot;color&quot;:&quot;#000000&quot;,&quot;family&quot;:&quot;Arial&quot;,&quot;size&quot;:12},&quot;code&quot;:&quot;$$\\partial F/\\partial y$$&quot;,&quot;type&quot;:&quot;$$&quot;,&quot;backgroundColor&quot;:&quot;#FFFFFF&quot;,&quot;ts&quot;:1682242321075,&quot;cs&quot;:&quot;DEFhpN/KHJOKwEJXpKQgZw==&quot;,&quot;size&quot;:{&quot;width&quot;:53.166666666666664,&quot;height&quot;:18.833333333333332}}" id="215" name="Google Shape;21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08725" y="5050636"/>
            <a:ext cx="690161" cy="244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7&quot;,&quot;code&quot;:&quot;$$x$$&quot;,&quot;type&quot;:&quot;$$&quot;,&quot;backgroundColor&quot;:&quot;#FFFFFF&quot;,&quot;font&quot;:{&quot;color&quot;:&quot;#000000&quot;,&quot;size&quot;:12,&quot;family&quot;:&quot;Arial&quot;},&quot;aid&quot;:null,&quot;ts&quot;:1682242346549,&quot;cs&quot;:&quot;yo/K05lgaOhKDcBYwgDZ6Q==&quot;,&quot;size&quot;:{&quot;width&quot;:9.333333333333334,&quot;height&quot;:8.5}}" id="216" name="Google Shape;216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91729" y="5595813"/>
            <a:ext cx="167175" cy="1522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22.5},&quot;code&quot;:&quot;$$y$$&quot;,&quot;type&quot;:&quot;$$&quot;,&quot;backgroundColor&quot;:&quot;#FFFFFF&quot;,&quot;id&quot;:&quot;7&quot;,&quot;backgroundColorModified&quot;:false,&quot;aid&quot;:null,&quot;ts&quot;:1682242372783,&quot;cs&quot;:&quot;OaG48+G7IWOvMTUKnHLafw==&quot;,&quot;size&quot;:{&quot;width&quot;:16.666666666666668,&quot;height&quot;:22.833333333333332}}" id="217" name="Google Shape;217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6068" y="5563200"/>
            <a:ext cx="158750" cy="217488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125225" y="4926563"/>
            <a:ext cx="20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can evaluate</a:t>
            </a:r>
            <a:endParaRPr sz="2000"/>
          </a:p>
        </p:txBody>
      </p:sp>
      <p:sp>
        <p:nvSpPr>
          <p:cNvPr id="219" name="Google Shape;219;p28"/>
          <p:cNvSpPr txBox="1"/>
          <p:nvPr/>
        </p:nvSpPr>
        <p:spPr>
          <a:xfrm>
            <a:off x="2898875" y="4926550"/>
            <a:ext cx="208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in</a:t>
            </a:r>
            <a:r>
              <a:rPr lang="en" sz="2000"/>
              <a:t> a similar way.</a:t>
            </a:r>
            <a:endParaRPr sz="2000"/>
          </a:p>
        </p:txBody>
      </p:sp>
      <p:sp>
        <p:nvSpPr>
          <p:cNvPr id="220" name="Google Shape;220;p28"/>
          <p:cNvSpPr txBox="1"/>
          <p:nvPr/>
        </p:nvSpPr>
        <p:spPr>
          <a:xfrm>
            <a:off x="125225" y="5425650"/>
            <a:ext cx="76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Here</a:t>
            </a:r>
            <a:endParaRPr sz="2000"/>
          </a:p>
        </p:txBody>
      </p:sp>
      <p:sp>
        <p:nvSpPr>
          <p:cNvPr id="221" name="Google Shape;221;p28"/>
          <p:cNvSpPr txBox="1"/>
          <p:nvPr/>
        </p:nvSpPr>
        <p:spPr>
          <a:xfrm>
            <a:off x="1098325" y="5425650"/>
            <a:ext cx="60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and</a:t>
            </a:r>
            <a:endParaRPr sz="2000"/>
          </a:p>
        </p:txBody>
      </p:sp>
      <p:sp>
        <p:nvSpPr>
          <p:cNvPr id="222" name="Google Shape;222;p28"/>
          <p:cNvSpPr txBox="1"/>
          <p:nvPr/>
        </p:nvSpPr>
        <p:spPr>
          <a:xfrm>
            <a:off x="1912725" y="5425650"/>
            <a:ext cx="515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are </a:t>
            </a:r>
            <a:r>
              <a:rPr lang="en" sz="2000" u="sng"/>
              <a:t>not symbols</a:t>
            </a:r>
            <a:r>
              <a:rPr lang="en" sz="2000"/>
              <a:t>, but specific numbers.</a:t>
            </a:r>
            <a:endParaRPr sz="2000"/>
          </a:p>
        </p:txBody>
      </p:sp>
      <p:sp>
        <p:nvSpPr>
          <p:cNvPr id="223" name="Google Shape;223;p28"/>
          <p:cNvSpPr txBox="1"/>
          <p:nvPr/>
        </p:nvSpPr>
        <p:spPr>
          <a:xfrm>
            <a:off x="136450" y="5924725"/>
            <a:ext cx="8938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We just make the computer know the derivative functions of the intrinsic operations (+, −, *, /, **) and functions (sin, cos, exp, etc.) built into it.</a:t>
            </a:r>
            <a:endParaRPr sz="2000"/>
          </a:p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differentiation - Forward mode</a:t>
            </a:r>
            <a:endParaRPr b="1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0" y="2453525"/>
            <a:ext cx="8839204" cy="421243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9"/>
          <p:cNvSpPr txBox="1"/>
          <p:nvPr/>
        </p:nvSpPr>
        <p:spPr>
          <a:xfrm>
            <a:off x="0" y="6440300"/>
            <a:ext cx="921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Baydin et al. 2018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 b="3410" l="0" r="0" t="3401"/>
          <a:stretch/>
        </p:blipFill>
        <p:spPr>
          <a:xfrm>
            <a:off x="211749" y="772125"/>
            <a:ext cx="5332260" cy="1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6799" y="1149230"/>
            <a:ext cx="1165175" cy="80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differentiation - </a:t>
            </a:r>
            <a:r>
              <a:rPr b="1" lang="en"/>
              <a:t>Reverse mode</a:t>
            </a:r>
            <a:endParaRPr b="1"/>
          </a:p>
        </p:txBody>
      </p:sp>
      <p:sp>
        <p:nvSpPr>
          <p:cNvPr id="240" name="Google Shape;240;p30"/>
          <p:cNvSpPr txBox="1"/>
          <p:nvPr/>
        </p:nvSpPr>
        <p:spPr>
          <a:xfrm>
            <a:off x="0" y="6440300"/>
            <a:ext cx="921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Baydin et al. 2018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41" name="Google Shape;241;p30"/>
          <p:cNvPicPr preferRelativeResize="0"/>
          <p:nvPr/>
        </p:nvPicPr>
        <p:blipFill rotWithShape="1">
          <a:blip r:embed="rId3">
            <a:alphaModFix/>
          </a:blip>
          <a:srcRect b="3410" l="0" r="0" t="3401"/>
          <a:stretch/>
        </p:blipFill>
        <p:spPr>
          <a:xfrm>
            <a:off x="211749" y="772125"/>
            <a:ext cx="5332260" cy="16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475" y="2507000"/>
            <a:ext cx="6093327" cy="39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800" y="1162425"/>
            <a:ext cx="1169325" cy="9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>
            <p:ph type="title"/>
          </p:nvPr>
        </p:nvSpPr>
        <p:spPr>
          <a:xfrm>
            <a:off x="136450" y="146325"/>
            <a:ext cx="8520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Techniques to calculate derivatives</a:t>
            </a:r>
            <a:endParaRPr b="1" sz="2000"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3725"/>
            <a:ext cx="8839204" cy="417358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0" y="64425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Margossian</a:t>
            </a:r>
            <a:r>
              <a:rPr lang="en" sz="1500"/>
              <a:t> 2019</a:t>
            </a:r>
            <a:endParaRPr sz="1500"/>
          </a:p>
        </p:txBody>
      </p:sp>
      <p:sp>
        <p:nvSpPr>
          <p:cNvPr id="252" name="Google Shape;252;p31"/>
          <p:cNvSpPr txBox="1"/>
          <p:nvPr/>
        </p:nvSpPr>
        <p:spPr>
          <a:xfrm>
            <a:off x="200600" y="2732275"/>
            <a:ext cx="234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Numerical differentiation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245525" y="2067600"/>
            <a:ext cx="21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 Manual differentiation</a:t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783" l="0" r="0" t="0"/>
          <a:stretch/>
        </p:blipFill>
        <p:spPr>
          <a:xfrm>
            <a:off x="108150" y="2697313"/>
            <a:ext cx="8927677" cy="39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Physics-informed neural networks (PINNs)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63" name="Google Shape;63;p14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Lu et al. 2021</a:t>
            </a:r>
            <a:endParaRPr sz="1500"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95308" y="63323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5100" y="833725"/>
            <a:ext cx="6953800" cy="19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2"/>
          <p:cNvPicPr preferRelativeResize="0"/>
          <p:nvPr/>
        </p:nvPicPr>
        <p:blipFill rotWithShape="1">
          <a:blip r:embed="rId3">
            <a:alphaModFix/>
          </a:blip>
          <a:srcRect b="14608" l="74807" r="3967" t="54228"/>
          <a:stretch/>
        </p:blipFill>
        <p:spPr>
          <a:xfrm>
            <a:off x="180725" y="770350"/>
            <a:ext cx="3487549" cy="34100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0" name="Google Shape;260;p32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Optimization Method for Force-Free Fields</a:t>
            </a:r>
            <a:endParaRPr b="1"/>
          </a:p>
        </p:txBody>
      </p:sp>
      <p:pic>
        <p:nvPicPr>
          <p:cNvPr descr="{&quot;aid&quot;:null,&quot;type&quot;:&quot;$$&quot;,&quot;backgroundColorModified&quot;:false,&quot;code&quot;:&quot;$$\\begin{aligned}\n{(\\nabla \\times \\mathbf{B}) \\times \\mathbf{B} }&amp;={\\mathbf{0}}\\\\\n{\\nabla \\cdot \\mathbf{B}}&amp;={0}\t\n\\end{aligned}\\,\\quad\\text{in}\\,V$$&quot;,&quot;id&quot;:&quot;2&quot;,&quot;backgroundColor&quot;:&quot;#FFFFFF&quot;,&quot;font&quot;:{&quot;size&quot;:29,&quot;family&quot;:&quot;Arial&quot;,&quot;color&quot;:&quot;#000000&quot;},&quot;ts&quot;:1682236553081,&quot;cs&quot;:&quot;jpS47m1HFmoTQp5N2GqAzg==&quot;,&quot;size&quot;:{&quot;width&quot;:474,&quot;height&quot;:94.66666666666667}}"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705" y="1990088"/>
            <a:ext cx="4514850" cy="90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L\\,=\\,\\int_{V}^{}\\left[\\dfrac{\\left|\\left(\\nabla\\times\\mathbf{B}\\right)\\times\\mathbf{B}\\right|^{2}}{B^{2}}+\\left|\\nabla\\cdot\\mathbf{B}\\right|^{2}\\right]\\mathrm{d}V$$&quot;,&quot;backgroundColor&quot;:&quot;#FFFFFF&quot;,&quot;id&quot;:&quot;3&quot;,&quot;font&quot;:{&quot;size&quot;:12,&quot;family&quot;:&quot;Arial&quot;,&quot;color&quot;:&quot;#000000&quot;},&quot;aid&quot;:null,&quot;type&quot;:&quot;$$&quot;,&quot;ts&quot;:1681877838844,&quot;cs&quot;:&quot;YjJ2igYmNLi9oAUZub18ig==&quot;,&quot;size&quot;:{&quot;width&quot;:333.75,&quot;height&quot;:56.25}}"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625" y="4640825"/>
            <a:ext cx="8256751" cy="139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code&quot;:&quot;$$V$$&quot;,&quot;aid&quot;:null,&quot;backgroundColor&quot;:&quot;#FFFFFF&quot;,&quot;id&quot;:&quot;4&quot;,&quot;font&quot;:{&quot;family&quot;:&quot;Arial&quot;,&quot;size&quot;:12,&quot;color&quot;:&quot;#000000&quot;},&quot;ts&quot;:1681877953514,&quot;cs&quot;:&quot;IFeYUp2k6TedphR5qRl38g==&quot;,&quot;size&quot;:{&quot;width&quot;:13.666666666666666,&quot;height&quot;:13.333333333333334}}"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900" y="1447825"/>
            <a:ext cx="378027" cy="3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2"/>
          <p:cNvSpPr txBox="1"/>
          <p:nvPr/>
        </p:nvSpPr>
        <p:spPr>
          <a:xfrm>
            <a:off x="136450" y="420285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DeRosa et al. 2009</a:t>
            </a:r>
            <a:endParaRPr sz="1500"/>
          </a:p>
        </p:txBody>
      </p:sp>
      <p:sp>
        <p:nvSpPr>
          <p:cNvPr id="265" name="Google Shape;265;p32"/>
          <p:cNvSpPr txBox="1"/>
          <p:nvPr/>
        </p:nvSpPr>
        <p:spPr>
          <a:xfrm>
            <a:off x="0" y="64425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Wheatland et al. 2000</a:t>
            </a:r>
            <a:endParaRPr sz="1500"/>
          </a:p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50" y="772125"/>
            <a:ext cx="8384900" cy="56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3"/>
          <p:cNvSpPr txBox="1"/>
          <p:nvPr>
            <p:ph type="title"/>
          </p:nvPr>
        </p:nvSpPr>
        <p:spPr>
          <a:xfrm>
            <a:off x="136450" y="146325"/>
            <a:ext cx="8520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Nonlinear force-free fields (NLFFFs)</a:t>
            </a:r>
            <a:endParaRPr b="1" sz="3000"/>
          </a:p>
        </p:txBody>
      </p:sp>
      <p:sp>
        <p:nvSpPr>
          <p:cNvPr id="273" name="Google Shape;273;p33"/>
          <p:cNvSpPr txBox="1"/>
          <p:nvPr/>
        </p:nvSpPr>
        <p:spPr>
          <a:xfrm>
            <a:off x="0" y="64425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DeRosa et al. 2009</a:t>
            </a:r>
            <a:endParaRPr sz="1500"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PINNs for Force-Free Fields</a:t>
            </a:r>
            <a:endParaRPr b="1"/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2950"/>
            <a:ext cx="88392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136450" y="146325"/>
            <a:ext cx="9007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Neural Networks</a:t>
            </a:r>
            <a:endParaRPr b="1" sz="3000"/>
          </a:p>
        </p:txBody>
      </p:sp>
      <p:sp>
        <p:nvSpPr>
          <p:cNvPr id="287" name="Google Shape;287;p35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https://www.asimovinstitute.org/neural-network-zoo/</a:t>
            </a:r>
            <a:endParaRPr sz="1500"/>
          </a:p>
        </p:txBody>
      </p:sp>
      <p:sp>
        <p:nvSpPr>
          <p:cNvPr id="288" name="Google Shape;288;p35"/>
          <p:cNvSpPr txBox="1"/>
          <p:nvPr/>
        </p:nvSpPr>
        <p:spPr>
          <a:xfrm>
            <a:off x="575100" y="1729400"/>
            <a:ext cx="35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 txBox="1"/>
          <p:nvPr/>
        </p:nvSpPr>
        <p:spPr>
          <a:xfrm>
            <a:off x="215675" y="54962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51066" l="0" r="0" t="0"/>
          <a:stretch/>
        </p:blipFill>
        <p:spPr>
          <a:xfrm>
            <a:off x="93325" y="1593389"/>
            <a:ext cx="4414225" cy="3671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 rotWithShape="1">
          <a:blip r:embed="rId3">
            <a:alphaModFix/>
          </a:blip>
          <a:srcRect b="0" l="0" r="0" t="48256"/>
          <a:stretch/>
        </p:blipFill>
        <p:spPr>
          <a:xfrm>
            <a:off x="4840850" y="1729400"/>
            <a:ext cx="4120326" cy="362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925" y="1312150"/>
            <a:ext cx="4714803" cy="224459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6"/>
          <p:cNvSpPr txBox="1"/>
          <p:nvPr>
            <p:ph type="title"/>
          </p:nvPr>
        </p:nvSpPr>
        <p:spPr>
          <a:xfrm>
            <a:off x="136450" y="146325"/>
            <a:ext cx="9007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Feedforward neural network (FNN)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= Multilayer perceptron (MLP)</a:t>
            </a:r>
            <a:endParaRPr b="1" sz="3000"/>
          </a:p>
        </p:txBody>
      </p:sp>
      <p:sp>
        <p:nvSpPr>
          <p:cNvPr id="299" name="Google Shape;299;p36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Lu et al. 2021</a:t>
            </a:r>
            <a:endParaRPr sz="1500"/>
          </a:p>
        </p:txBody>
      </p:sp>
      <p:sp>
        <p:nvSpPr>
          <p:cNvPr id="300" name="Google Shape;300;p36"/>
          <p:cNvSpPr txBox="1"/>
          <p:nvPr/>
        </p:nvSpPr>
        <p:spPr>
          <a:xfrm>
            <a:off x="575100" y="1729400"/>
            <a:ext cx="35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 b="0" l="0" r="0" t="40119"/>
          <a:stretch/>
        </p:blipFill>
        <p:spPr>
          <a:xfrm>
            <a:off x="1333850" y="3553000"/>
            <a:ext cx="6612803" cy="288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136450" y="146325"/>
            <a:ext cx="9007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Universal approximation theorem</a:t>
            </a:r>
            <a:endParaRPr b="1" sz="3000"/>
          </a:p>
        </p:txBody>
      </p:sp>
      <p:sp>
        <p:nvSpPr>
          <p:cNvPr id="308" name="Google Shape;308;p37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Hornik</a:t>
            </a:r>
            <a:r>
              <a:rPr lang="en" sz="1500"/>
              <a:t> et al. 1989</a:t>
            </a:r>
            <a:endParaRPr sz="1500"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75" y="908325"/>
            <a:ext cx="7207975" cy="5380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0" name="Google Shape;310;p37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136450" y="146325"/>
            <a:ext cx="9007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Universal approximation theorem</a:t>
            </a:r>
            <a:endParaRPr b="1" sz="3000"/>
          </a:p>
        </p:txBody>
      </p:sp>
      <p:sp>
        <p:nvSpPr>
          <p:cNvPr id="316" name="Google Shape;316;p38"/>
          <p:cNvSpPr txBox="1"/>
          <p:nvPr/>
        </p:nvSpPr>
        <p:spPr>
          <a:xfrm>
            <a:off x="48250" y="64416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Lu et al. 2021</a:t>
            </a:r>
            <a:endParaRPr sz="1500"/>
          </a:p>
        </p:txBody>
      </p:sp>
      <p:sp>
        <p:nvSpPr>
          <p:cNvPr id="317" name="Google Shape;317;p38"/>
          <p:cNvSpPr txBox="1"/>
          <p:nvPr/>
        </p:nvSpPr>
        <p:spPr>
          <a:xfrm>
            <a:off x="140850" y="942400"/>
            <a:ext cx="88623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Feed-forward neural nets (FNNs) with enough neurons can simultaneously and uniformly approximate any function and its partial derivatives.</a:t>
            </a:r>
            <a:endParaRPr sz="2300"/>
          </a:p>
        </p:txBody>
      </p:sp>
      <p:pic>
        <p:nvPicPr>
          <p:cNvPr descr="{&quot;aid&quot;:null,&quot;font&quot;:{&quot;family&quot;:&quot;Arial&quot;,&quot;size&quot;:12,&quot;color&quot;:&quot;#000000&quot;},&quot;id&quot;:&quot;1&quot;,&quot;code&quot;:&quot;$$\\mathcal{F}$$&quot;,&quot;backgroundColor&quot;:&quot;#FFFFFF&quot;,&quot;type&quot;:&quot;$$&quot;,&quot;ts&quot;:1682240992161,&quot;cs&quot;:&quot;Re2DpfvlczKJoifAhe/HwQ==&quot;,&quot;size&quot;:{&quot;width&quot;:15.333333333333334,&quot;height&quot;:13.666666666666666}}" id="318" name="Google Shape;3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0" y="2495525"/>
            <a:ext cx="305750" cy="27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/>
        </p:nvSpPr>
        <p:spPr>
          <a:xfrm>
            <a:off x="583725" y="2344850"/>
            <a:ext cx="7676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: The family of all the functions that can be represented by our chosen neural network architecture.</a:t>
            </a:r>
            <a:endParaRPr sz="2300"/>
          </a:p>
        </p:txBody>
      </p:sp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92557"/>
            <a:ext cx="9144003" cy="30941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8"/>
          <p:cNvSpPr/>
          <p:nvPr/>
        </p:nvSpPr>
        <p:spPr>
          <a:xfrm>
            <a:off x="1998450" y="3553250"/>
            <a:ext cx="6223500" cy="2094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4586400" y="3265875"/>
            <a:ext cx="10476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Error</a:t>
            </a:r>
            <a:endParaRPr/>
          </a:p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595308" y="63323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9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Physics-informed neural networks (PINNs)</a:t>
            </a:r>
            <a:endParaRPr b="1" sz="3000"/>
          </a:p>
        </p:txBody>
      </p:sp>
      <p:sp>
        <p:nvSpPr>
          <p:cNvPr id="329" name="Google Shape;329;p39"/>
          <p:cNvSpPr txBox="1"/>
          <p:nvPr/>
        </p:nvSpPr>
        <p:spPr>
          <a:xfrm>
            <a:off x="0" y="64425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Raissi et al. 2019</a:t>
            </a:r>
            <a:endParaRPr sz="1500"/>
          </a:p>
        </p:txBody>
      </p:sp>
      <p:sp>
        <p:nvSpPr>
          <p:cNvPr id="330" name="Google Shape;330;p39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300"/>
            <a:ext cx="8839204" cy="44800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Forward problem</a:t>
            </a:r>
            <a:endParaRPr b="1"/>
          </a:p>
        </p:txBody>
      </p:sp>
      <p:pic>
        <p:nvPicPr>
          <p:cNvPr id="337" name="Google Shape;3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74" y="717175"/>
            <a:ext cx="8474404" cy="564822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0"/>
          <p:cNvSpPr txBox="1"/>
          <p:nvPr/>
        </p:nvSpPr>
        <p:spPr>
          <a:xfrm>
            <a:off x="0" y="6442500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Raissi et al. 2019</a:t>
            </a:r>
            <a:endParaRPr sz="1500"/>
          </a:p>
        </p:txBody>
      </p:sp>
      <p:sp>
        <p:nvSpPr>
          <p:cNvPr id="339" name="Google Shape;339;p40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Gradient descent</a:t>
            </a:r>
            <a:endParaRPr b="1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975" y="1919575"/>
            <a:ext cx="4639149" cy="39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593199" y="6022802"/>
            <a:ext cx="245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Chodura et al. 1981</a:t>
            </a:r>
            <a:endParaRPr sz="15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4540" y="1130325"/>
            <a:ext cx="4152021" cy="7437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" name="Google Shape;74;p15"/>
          <p:cNvCxnSpPr/>
          <p:nvPr/>
        </p:nvCxnSpPr>
        <p:spPr>
          <a:xfrm>
            <a:off x="4440625" y="1156150"/>
            <a:ext cx="13200" cy="509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15"/>
          <p:cNvSpPr txBox="1"/>
          <p:nvPr/>
        </p:nvSpPr>
        <p:spPr>
          <a:xfrm>
            <a:off x="1003550" y="6022800"/>
            <a:ext cx="229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Grosse et al. 2021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descr="{&quot;aid&quot;:null,&quot;font&quot;:{&quot;family&quot;:&quot;Arial&quot;,&quot;color&quot;:&quot;#000000&quot;,&quot;size&quot;:34},&quot;backgroundColorModified&quot;:false,&quot;id&quot;:&quot;1&quot;,&quot;code&quot;:&quot;$$\\mathbf{w}\\leftarrow\\,\\mathbf{w}\\,-\\,\\alpha\\nabla_{\\mathbf{w}}\\mathcal{J}$$&quot;,&quot;type&quot;:&quot;$$&quot;,&quot;backgroundColor&quot;:&quot;#FFFFFF&quot;,&quot;ts&quot;:1681912830433,&quot;cs&quot;:&quot;rccydqZuIEW63MKAes2X7w==&quot;,&quot;size&quot;:{&quot;width&quot;:418.6666666666667,&quot;height&quot;:44.666666666666686}}"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200" y="1496749"/>
            <a:ext cx="3536717" cy="37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175" y="2472475"/>
            <a:ext cx="3215925" cy="32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differentiation</a:t>
            </a:r>
            <a:endParaRPr b="1"/>
          </a:p>
        </p:txBody>
      </p:sp>
      <p:pic>
        <p:nvPicPr>
          <p:cNvPr descr="{&quot;font&quot;:{&quot;family&quot;:&quot;Arial&quot;,&quot;size&quot;:42.5,&quot;color&quot;:&quot;#000000&quot;},&quot;code&quot;:&quot;\\begin{align*}\n{z\\,}&amp;={\\,wx+b}\\\\\n{\\,\\hat{u}}&amp;={\\sigma\\left(z\\right)}\t\n\\end{align*}&quot;,&quot;backgroundColorModified&quot;:false,&quot;backgroundColor&quot;:&quot;#FFFFFF&quot;,&quot;aid&quot;:null,&quot;type&quot;:&quot;align*&quot;,&quot;id&quot;:&quot;10&quot;,&quot;ts&quot;:1682244309452,&quot;cs&quot;:&quot;+pmOiNJe1a914VpkbDJj/Q==&quot;,&quot;size&quot;:{&quot;width&quot;:334.5,&quot;height&quot;:150.25}}"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0" y="4279749"/>
            <a:ext cx="3186113" cy="14311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37.5},&quot;backgroundColorModified&quot;:false,&quot;id&quot;:&quot;11&quot;,&quot;backgroundColor&quot;:&quot;#FFFFFF&quot;,&quot;aid&quot;:null,&quot;code&quot;:&quot;\\begin{align*}\n{\\dfrac{\\partial \\hat{u}}{\\partial z}}&amp;={\\sigma^{\\prime}\\left(z\\right)}\\\\\n{\\,}&amp;\\relempty{}\\\\\n{\\,\\dfrac{\\partial \\hat{u}}{\\partial x}}&amp;={\\dfrac{\\partial z}{\\partial x}\\dfrac{\\partial \\hat{u}}{\\partial z}}\\\\\n{\\,}&amp;={w\\sigma^{\\prime}\\left(z\\right)}\t\n\\end{align*}&quot;,&quot;type&quot;:&quot;align*&quot;,&quot;ts&quot;:1682244351740,&quot;cs&quot;:&quot;yTa92DT/dNVqNBf9VMGNFg==&quot;,&quot;size&quot;:{&quot;width&quot;:342.3333333333334,&quot;height&quot;:423}}"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0139" y="1690413"/>
            <a:ext cx="3260725" cy="4029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6"/>
          <p:cNvCxnSpPr/>
          <p:nvPr/>
        </p:nvCxnSpPr>
        <p:spPr>
          <a:xfrm>
            <a:off x="4440625" y="1156150"/>
            <a:ext cx="13200" cy="50976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" name="Google Shape;87;p16"/>
          <p:cNvPicPr preferRelativeResize="0"/>
          <p:nvPr/>
        </p:nvPicPr>
        <p:blipFill rotWithShape="1">
          <a:blip r:embed="rId5">
            <a:alphaModFix/>
          </a:blip>
          <a:srcRect b="19501" l="317" r="68541" t="18628"/>
          <a:stretch/>
        </p:blipFill>
        <p:spPr>
          <a:xfrm>
            <a:off x="559850" y="893375"/>
            <a:ext cx="3194624" cy="282304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PINN example: 2D Laplace equation</a:t>
            </a:r>
            <a:endParaRPr b="1" sz="3000"/>
          </a:p>
        </p:txBody>
      </p:sp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327" y="2139566"/>
            <a:ext cx="4004028" cy="42146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dfrac{\\partial^{2}u}{\\partial x^{2}}+\\dfrac{\\partial^{2}u}{\\partial y^{2}}=0\\qquad\\implies\\qquad u\\left(x,y\\right)=\\frac{\\sin x}{\\sin9}\\frac{\\sinh y}{\\sinh 3}$$&quot;,&quot;font&quot;:{&quot;family&quot;:&quot;Arial&quot;,&quot;size&quot;:22,&quot;color&quot;:&quot;#000000&quot;},&quot;backgroundColorModified&quot;:false,&quot;aid&quot;:null,&quot;type&quot;:&quot;$$&quot;,&quot;backgroundColor&quot;:&quot;#FFFFFF&quot;,&quot;id&quot;:&quot;12&quot;,&quot;ts&quot;:1681910932792,&quot;cs&quot;:&quot;l2OO6DS+dT5MXSMrDin0jw==&quot;,&quot;size&quot;:{&quot;width&quot;:796,&quot;height&quot;:84.00000000000001}}"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8775" y="967781"/>
            <a:ext cx="7581900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family&quot;:&quot;Arial&quot;,&quot;color&quot;:&quot;#000000&quot;,&quot;size&quot;:12},&quot;backgroundColor&quot;:&quot;#FFFFFF&quot;,&quot;code&quot;:&quot;$$u\\left(x,\\,3\\right)=\\frac{\\sin x}{\\sin9}$$&quot;,&quot;type&quot;:&quot;$$&quot;,&quot;id&quot;:&quot;15&quot;,&quot;ts&quot;:1681910591976,&quot;cs&quot;:&quot;xXjSG4iAfz4zngTPVLdJNg==&quot;,&quot;size&quot;:{&quot;width&quot;:124.5,&quot;height&quot;:38.666666666666664}}"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6779" y="1963525"/>
            <a:ext cx="1705140" cy="55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7,&quot;color&quot;:&quot;#000000&quot;,&quot;family&quot;:&quot;Arial&quot;},&quot;backgroundColor&quot;:&quot;#FFFFFF&quot;,&quot;aid&quot;:null,&quot;type&quot;:&quot;$$&quot;,&quot;backgroundColorModified&quot;:false,&quot;id&quot;:&quot;15&quot;,&quot;code&quot;:&quot;$$u\\left(9,\\,y\\right)=\\frac{\\sinh y}{\\sinh3}$$&quot;,&quot;ts&quot;:1681910719354,&quot;cs&quot;:&quot;ancr7mZmVrI9LFOgXfivtQ==&quot;,&quot;size&quot;:{&quot;width&quot;:187.16666666666674,&quot;height&quot;:55.333333333333336}}"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689" y="3957602"/>
            <a:ext cx="1828236" cy="55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id&quot;:&quot;15&quot;,&quot;code&quot;:&quot;$$u\\left(0,\\,y\\right)=0$$&quot;,&quot;backgroundColorModified&quot;:false,&quot;font&quot;:{&quot;color&quot;:&quot;#000000&quot;,&quot;family&quot;:&quot;Arial&quot;,&quot;size&quot;:17},&quot;ts&quot;:1681910772288,&quot;cs&quot;:&quot;rEVwdOT9f/sllyglF9+Gxg==&quot;,&quot;size&quot;:{&quot;width&quot;:125.66666666666667,&quot;height&quot;:26.666666666666668}}" id="98" name="Google Shape;9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625" y="4111563"/>
            <a:ext cx="1227506" cy="2686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\\left(x,\\,0\\right)=0$$&quot;,&quot;backgroundColorModified&quot;:false,&quot;type&quot;:&quot;$$&quot;,&quot;font&quot;:{&quot;color&quot;:&quot;#000000&quot;,&quot;family&quot;:&quot;Arial&quot;,&quot;size&quot;:17},&quot;id&quot;:&quot;15&quot;,&quot;backgroundColor&quot;:&quot;#FFFFFF&quot;,&quot;aid&quot;:null,&quot;ts&quot;:1681910746333,&quot;cs&quot;:&quot;m4Q0VGOLNSxI21IoZR5nsA==&quot;,&quot;size&quot;:{&quot;width&quot;:127.83333333333333,&quot;height&quot;:26.666666666666668}}" id="99" name="Google Shape;9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65190" y="6449474"/>
            <a:ext cx="1248670" cy="268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PINN example: 2D Laplace equation</a:t>
            </a:r>
            <a:endParaRPr b="1" sz="3000"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675"/>
            <a:ext cx="4721774" cy="52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9500" y="1938153"/>
            <a:ext cx="4866327" cy="4866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dfrac{\\partial^{2}u}{\\partial x^{2}}+\\dfrac{\\partial^{2}u}{\\partial y^{2}}=0$$&quot;,&quot;type&quot;:&quot;$$&quot;,&quot;font&quot;:{&quot;color&quot;:&quot;#000000&quot;,&quot;family&quot;:&quot;Arial&quot;,&quot;size&quot;:12},&quot;id&quot;:&quot;12&quot;,&quot;backgroundColor&quot;:&quot;#FFFFFF&quot;,&quot;aid&quot;:null,&quot;ts&quot;:1681906256185,&quot;cs&quot;:&quot;aWMIlxwbck1+2x4TuAZ1JQ==&quot;,&quot;size&quot;:{&quot;width&quot;:130.83333333333334,&quot;height&quot;:45.833333333333336}}"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675" y="994825"/>
            <a:ext cx="2323451" cy="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PINN example: 2D Laplace equation</a:t>
            </a:r>
            <a:endParaRPr b="1" sz="3000"/>
          </a:p>
        </p:txBody>
      </p:sp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675"/>
            <a:ext cx="4721774" cy="52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9500" y="1938153"/>
            <a:ext cx="4866327" cy="4866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dfrac{\\partial^{2}u}{\\partial x^{2}}+\\dfrac{\\partial^{2}u}{\\partial y^{2}}=0$$&quot;,&quot;type&quot;:&quot;$$&quot;,&quot;font&quot;:{&quot;color&quot;:&quot;#000000&quot;,&quot;family&quot;:&quot;Arial&quot;,&quot;size&quot;:12},&quot;id&quot;:&quot;12&quot;,&quot;backgroundColor&quot;:&quot;#FFFFFF&quot;,&quot;aid&quot;:null,&quot;ts&quot;:1681906256185,&quot;cs&quot;:&quot;aWMIlxwbck1+2x4TuAZ1JQ==&quot;,&quot;size&quot;:{&quot;width&quot;:130.83333333333334,&quot;height&quot;:45.833333333333336}}" id="117" name="Google Shape;11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675" y="994825"/>
            <a:ext cx="2323451" cy="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136450" y="146325"/>
            <a:ext cx="8520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PINN example: 2D Laplace equation</a:t>
            </a:r>
            <a:endParaRPr b="1" sz="3000"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1675"/>
            <a:ext cx="4721774" cy="52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69500" y="1938153"/>
            <a:ext cx="4866327" cy="4866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\\dfrac{\\partial^{2}u}{\\partial x^{2}}+\\dfrac{\\partial^{2}u}{\\partial y^{2}}=0$$&quot;,&quot;type&quot;:&quot;$$&quot;,&quot;font&quot;:{&quot;color&quot;:&quot;#000000&quot;,&quot;family&quot;:&quot;Arial&quot;,&quot;size&quot;:12},&quot;id&quot;:&quot;12&quot;,&quot;backgroundColor&quot;:&quot;#FFFFFF&quot;,&quot;aid&quot;:null,&quot;ts&quot;:1681906256185,&quot;cs&quot;:&quot;aWMIlxwbck1+2x4TuAZ1JQ==&quot;,&quot;size&quot;:{&quot;width&quot;:130.83333333333334,&quot;height&quot;:45.833333333333336}}" id="126" name="Google Shape;1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6675" y="994825"/>
            <a:ext cx="2323451" cy="81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/>
          <p:nvPr/>
        </p:nvSpPr>
        <p:spPr>
          <a:xfrm>
            <a:off x="153438" y="1184600"/>
            <a:ext cx="8837100" cy="48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136450" y="146325"/>
            <a:ext cx="85206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/>
              <a:t>Optimization Method for Force-Free Fields</a:t>
            </a:r>
            <a:endParaRPr b="1" sz="2000"/>
          </a:p>
        </p:txBody>
      </p:sp>
      <p:pic>
        <p:nvPicPr>
          <p:cNvPr descr="{&quot;id&quot;:&quot;1&quot;,&quot;code&quot;:&quot;$$\\text{We}\\;\\text{have}\\;\\text{to}\\;\\text{solve}$$&quot;,&quot;type&quot;:&quot;$$&quot;,&quot;aid&quot;:null,&quot;font&quot;:{&quot;color&quot;:&quot;#000000&quot;,&quot;family&quot;:&quot;Arial&quot;,&quot;size&quot;:20.5},&quot;backgroundColorModified&quot;:false,&quot;backgroundColor&quot;:&quot;#FFFFFF&quot;,&quot;ts&quot;:1682132802184,&quot;cs&quot;:&quot;eMpcbI0H92ntgjwNlBCsBA==&quot;,&quot;size&quot;:{&quot;width&quot;:234.79999999999998,&quot;height&quot;:23.199999999999992}}"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82" y="1305463"/>
            <a:ext cx="2236470" cy="220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size&quot;:23.5,&quot;color&quot;:&quot;#000000&quot;,&quot;family&quot;:&quot;Arial&quot;},&quot;backgroundColor&quot;:&quot;#FFFFFF&quot;,&quot;backgroundColorModified&quot;:false,&quot;aid&quot;:null,&quot;code&quot;:&quot;$$L=\\int_{V}^{}\\left[\\frac{\\left|\\mathbf{J}\\times\\mathbf{B}\\right|^{2}}{B^{2}}+|\\nabla\\cdot\\mathbf{B}|^{2}\\right]\\mathrm{d}V.$$&quot;,&quot;id&quot;:&quot;1&quot;,&quot;ts&quot;:1682132068263,&quot;cs&quot;:&quot;OVhXql4IrHUiDSMi1DtBVA==&quot;,&quot;size&quot;:{&quot;width&quot;:530,&quot;height&quot;:110.5}}"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99" y="1861306"/>
            <a:ext cx="4428264" cy="924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color&quot;:&quot;#000000&quot;,&quot;size&quot;:23.5},&quot;backgroundColor&quot;:&quot;#FFFFFF&quot;,&quot;aid&quot;:null,&quot;type&quot;:&quot;$$&quot;,&quot;code&quot;:&quot;$$L\\to0\\;\\text{as}\\;\\text{the}\\;\\text{field}\\;\\text{becomes}\\;\\text{force-free.}$$&quot;,&quot;id&quot;:&quot;1&quot;,&quot;backgroundColorModified&quot;:false,&quot;ts&quot;:1682132136017,&quot;cs&quot;:&quot;V586hX//qEzxlcsZlnoIyA==&quot;,&quot;size&quot;:{&quot;width&quot;:590.5,&quot;height&quot;:27}}"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684" y="2938783"/>
            <a:ext cx="4933754" cy="225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1&quot;,&quot;backgroundColorModified&quot;:false,&quot;type&quot;:&quot;$$&quot;,&quot;font&quot;:{&quot;color&quot;:&quot;#000000&quot;,&quot;size&quot;:20.5,&quot;family&quot;:&quot;Arial&quot;},&quot;code&quot;:&quot;$$\\frac{1}{2}\\frac{dL}{dt}=-\\int_{V}^{}\\frac{\\partial\\mathbf{B}}{\\partial t}\\cdot\\tilde{\\mathbf{F}}\\mathrm{d}V\\,-\\,\\int_{S=\\partial V}^{}\\frac{\\partial\\mathbf{B}}{\\partial t}\\cdot\\tilde{\\mathbf{G}}\\mathrm{d}S.$$&quot;,&quot;backgroundColor&quot;:&quot;#FFFFFF&quot;,&quot;ts&quot;:1682133051877,&quot;cs&quot;:&quot;Ove4C64zcKh+n8eeoFQzyg==&quot;,&quot;size&quot;:{&quot;width&quot;:640,&quot;height&quot;:74}}"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686" y="3704609"/>
            <a:ext cx="609600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1&quot;,&quot;aid&quot;:null,&quot;type&quot;:&quot;$$&quot;,&quot;font&quot;:{&quot;color&quot;:&quot;#000000&quot;,&quot;family&quot;:&quot;Arial&quot;,&quot;size&quot;:20.5},&quot;code&quot;:&quot;$$\\text{Here}\\;t\\;\\text{is}\\;\\text{a}\\;\\text{time-like}\\;\\text{parameter}\\;$$&quot;,&quot;backgroundColorModified&quot;:false,&quot;ts&quot;:1682132563878,&quot;cs&quot;:&quot;XO5YxmCqrPwpsIfLjb+ESw==&quot;,&quot;size&quot;:{&quot;width&quot;:421.6666666666667,&quot;height&quot;:28.666666666666668}}"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680" y="4630183"/>
            <a:ext cx="4016375" cy="273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1&quot;,&quot;type&quot;:&quot;$$&quot;,&quot;font&quot;:{&quot;family&quot;:&quot;Arial&quot;,&quot;size&quot;:20.5,&quot;color&quot;:&quot;#000000&quot;},&quot;backgroundColorModified&quot;:false,&quot;code&quot;:&quot;$$\\text{If}\\,\\frac{\\partial\\mathbf{B}}{\\partial t}=\\mu\\tilde{\\mathbf{F}}\\,\\,\\left(\\mu&gt;0\\right)\\,\\text{in}\\,V\\,\\text{and}$$&quot;,&quot;backgroundColor&quot;:&quot;#FFFFFF&quot;,&quot;ts&quot;:1682132931880,&quot;cs&quot;:&quot;y5N0ssuYl/TV/wGW4liUlg==&quot;,&quot;size&quot;:{&quot;width&quot;:402,&quot;height&quot;:67.33333333333333}}"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699" y="5241610"/>
            <a:ext cx="3829050" cy="64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size&quot;:20.5,&quot;family&quot;:&quot;Arial&quot;},&quot;type&quot;:&quot;$$&quot;,&quot;code&quot;:&quot;$$\\text{increasing}\\;\\text{with}\\;\\text{the}\\;\\text{iteration}\\;\\text{steps.}\\;$$&quot;,&quot;aid&quot;:null,&quot;backgroundColor&quot;:&quot;#FFFFFF&quot;,&quot;backgroundColorModified&quot;:false,&quot;id&quot;:&quot;1&quot;,&quot;ts&quot;:1682132600175,&quot;cs&quot;:&quot;lCcx0tTCWKv0i34N5YwMCA==&quot;,&quot;size&quot;:{&quot;width&quot;:476.6666666666667,&quot;height&quot;:29}}" id="140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9055" y="4628606"/>
            <a:ext cx="4540250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20.5,&quot;family&quot;:&quot;Arial&quot;,&quot;color&quot;:&quot;#000000&quot;},&quot;aid&quot;:null,&quot;backgroundColor&quot;:&quot;#FFFFFF&quot;,&quot;id&quot;:&quot;1&quot;,&quot;backgroundColorModified&quot;:false,&quot;code&quot;:&quot;$$\\mathbf{J\\times\\mathbf{B=\\mathbf{0}}}\\;\\text{with}\\;\\nabla\\cdot\\mathbf{B}=0.$$&quot;,&quot;type&quot;:&quot;$$&quot;,&quot;ts&quot;:1682132816081,&quot;cs&quot;:&quot;opyS5/vLHPWrWCq6ZgBqXg==&quot;,&quot;size&quot;:{&quot;width&quot;:370.6666666666667,&quot;height&quot;:23.333333333333332}}" id="141" name="Google Shape;1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81371" y="1304838"/>
            <a:ext cx="3530600" cy="222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type&quot;:&quot;$$&quot;,&quot;aid&quot;:null,&quot;font&quot;:{&quot;color&quot;:&quot;#000000&quot;,&quot;family&quot;:&quot;Arial&quot;,&quot;size&quot;:20.5},&quot;id&quot;:&quot;1&quot;,&quot;code&quot;:&quot;$$\\text{if}\\,\\frac{\\partial\\mathbf{B}}{\\partial t}=0\\;\\;\\text{at}\\,\\,\\partial V\\,,\\,\\frac{dL}{dt}&lt;0.$$&quot;,&quot;backgroundColorModified&quot;:false,&quot;ts&quot;:1682250052162,&quot;cs&quot;:&quot;fGqE1wqyehvPZIH9zhn00w==&quot;,&quot;size&quot;:{&quot;width&quot;:383,&quot;height&quot;:67.33333333333333}}" id="142" name="Google Shape;1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25186" y="5237485"/>
            <a:ext cx="3648075" cy="64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/>
        </p:nvSpPr>
        <p:spPr>
          <a:xfrm>
            <a:off x="153450" y="6054925"/>
            <a:ext cx="8837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route toward the solution is clear and transparent.</a:t>
            </a:r>
            <a:endParaRPr sz="2500"/>
          </a:p>
        </p:txBody>
      </p:sp>
      <p:sp>
        <p:nvSpPr>
          <p:cNvPr id="144" name="Google Shape;144;p21"/>
          <p:cNvSpPr txBox="1"/>
          <p:nvPr/>
        </p:nvSpPr>
        <p:spPr>
          <a:xfrm>
            <a:off x="351275" y="822638"/>
            <a:ext cx="869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Wheatland et al. 2000</a:t>
            </a:r>
            <a:endParaRPr sz="1500"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12">
            <a:alphaModFix/>
          </a:blip>
          <a:srcRect b="14608" l="74807" r="3967" t="54228"/>
          <a:stretch/>
        </p:blipFill>
        <p:spPr>
          <a:xfrm>
            <a:off x="6810750" y="1685300"/>
            <a:ext cx="2004977" cy="1960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{&quot;type&quot;:&quot;$$&quot;,&quot;code&quot;:&quot;$$V$$&quot;,&quot;aid&quot;:null,&quot;backgroundColor&quot;:&quot;#FFFFFF&quot;,&quot;id&quot;:&quot;4&quot;,&quot;font&quot;:{&quot;family&quot;:&quot;Arial&quot;,&quot;size&quot;:12,&quot;color&quot;:&quot;#000000&quot;},&quot;ts&quot;:1681877953514,&quot;cs&quot;:&quot;IFeYUp2k6TedphR5qRl38g==&quot;,&quot;size&quot;:{&quot;width&quot;:13.666666666666666,&quot;height&quot;:13.333333333333334}}" id="146" name="Google Shape;146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92575" y="2042325"/>
            <a:ext cx="241325" cy="23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929638" y="3564150"/>
            <a:ext cx="1816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DeRosa et al. 2009</a:t>
            </a:r>
            <a:endParaRPr sz="1500"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95308" y="6333297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